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mpeg"/>
  <Default Extension="jpg" ContentType="image/jpeg"/>
  <Default Extension="mpg" ContentType="video/mpeg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9" r:id="rId4"/>
    <p:sldId id="262" r:id="rId5"/>
    <p:sldId id="261" r:id="rId6"/>
    <p:sldId id="263" r:id="rId7"/>
    <p:sldId id="264" r:id="rId8"/>
    <p:sldId id="265" r:id="rId9"/>
    <p:sldId id="267" r:id="rId10"/>
    <p:sldId id="275" r:id="rId11"/>
    <p:sldId id="271" r:id="rId12"/>
    <p:sldId id="273" r:id="rId13"/>
    <p:sldId id="274" r:id="rId14"/>
    <p:sldId id="269" r:id="rId15"/>
    <p:sldId id="270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292"/>
  </p:normalViewPr>
  <p:slideViewPr>
    <p:cSldViewPr snapToGrid="0" snapToObjects="1">
      <p:cViewPr varScale="1">
        <p:scale>
          <a:sx n="75" d="100"/>
          <a:sy n="75" d="100"/>
        </p:scale>
        <p:origin x="85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AB654-1327-2F42-A079-39E98FEFF067}" type="datetimeFigureOut">
              <a:rPr lang="nl-NL" smtClean="0"/>
              <a:t>15-10-17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499B27-943E-2C41-92D1-687099429C7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7649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99B27-943E-2C41-92D1-687099429C77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0787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Sleep de afbeelding naar de tijdelijke aanduiding of 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mages.google.nl/imgres?imgurl=http://www.madisonavenuejournal.com/images/266a.jpg&amp;imgrefurl=http://www.madisonavenuejournal.com/2007/11/20/ad_art_grows_in_value/&amp;usg=__BD2ohUSn_Uz_DebaHJk95SJwERk=&amp;h=800&amp;w=600&amp;sz=170&amp;hl=nl&amp;start=1&amp;tbnid=EXptTB9R9pOU9M:&amp;tbnh=143&amp;tbnw=107&amp;prev=/images?q=revue+negre&amp;gbv=2&amp;hl=nl&amp;sa=G" TargetMode="External"/><Relationship Id="rId3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rTBC734Lljk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tatic.digischool.nl/mu/leerlingen/geschiedenis/20e_eeuw/expressionisme.htm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Herhaling V6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sz="6000" b="1" dirty="0" smtClean="0"/>
              <a:t>Modern Muziek</a:t>
            </a:r>
            <a:endParaRPr lang="nl-NL" sz="6000" b="1" dirty="0"/>
          </a:p>
        </p:txBody>
      </p:sp>
    </p:spTree>
    <p:extLst>
      <p:ext uri="{BB962C8B-B14F-4D97-AF65-F5344CB8AC3E}">
        <p14:creationId xmlns:p14="http://schemas.microsoft.com/office/powerpoint/2010/main" val="402308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Blues en jazz werden een </a:t>
            </a:r>
            <a:r>
              <a:rPr lang="nl-NL" b="1" dirty="0"/>
              <a:t>nieuwe muziekstroming </a:t>
            </a:r>
            <a:r>
              <a:rPr lang="nl-NL" dirty="0"/>
              <a:t>naast de ‘officiële’ klassieke muziek en stonden aan de wieg van de rock ’n </a:t>
            </a:r>
            <a:r>
              <a:rPr lang="nl-NL" dirty="0" err="1"/>
              <a:t>roll</a:t>
            </a:r>
            <a:r>
              <a:rPr lang="nl-NL" dirty="0"/>
              <a:t> en latere popmuziek. </a:t>
            </a:r>
            <a:r>
              <a:rPr lang="nl-NL" dirty="0" smtClean="0"/>
              <a:t>Jazzmuziek ontketent een dansrage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516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Jazz en Blues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8611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b="1" u="sng">
                <a:latin typeface="Verdana" charset="0"/>
                <a:ea typeface="ＭＳ Ｐゴシック" charset="0"/>
                <a:cs typeface="ＭＳ Ｐゴシック" charset="0"/>
              </a:rPr>
              <a:t>Jazz Muziek</a:t>
            </a:r>
            <a:endParaRPr lang="nl-NL" sz="4800" b="1" u="sng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Blues</a:t>
            </a:r>
          </a:p>
          <a:p>
            <a:pPr eaLnBrk="1" hangingPunct="1"/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Ragtime</a:t>
            </a:r>
          </a:p>
          <a:p>
            <a:pPr eaLnBrk="1" hangingPunct="1"/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Jazz</a:t>
            </a:r>
          </a:p>
          <a:p>
            <a:pPr eaLnBrk="1" hangingPunct="1"/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b="1">
                <a:latin typeface="Verdana" charset="0"/>
                <a:ea typeface="ＭＳ Ｐゴシック" charset="0"/>
                <a:cs typeface="ＭＳ Ｐゴシック" charset="0"/>
              </a:rPr>
              <a:t>Revue Nègre</a:t>
            </a:r>
          </a:p>
          <a:p>
            <a:pPr eaLnBrk="1" hangingPunct="1"/>
            <a:endParaRPr lang="en-US" b="1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 b="1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nl-NL" b="1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9460" name="Picture 4" descr="266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1447799"/>
            <a:ext cx="3124200" cy="4885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339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Belangrijk </a:t>
            </a:r>
            <a:r>
              <a:rPr lang="nl-NL" dirty="0" smtClean="0"/>
              <a:t>begrippen Jazz en Blues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>
                <a:solidFill>
                  <a:srgbClr val="FF0000"/>
                </a:solidFill>
              </a:rPr>
              <a:t>Improvisatie</a:t>
            </a:r>
            <a:endParaRPr lang="nl-NL" dirty="0" smtClean="0">
              <a:solidFill>
                <a:srgbClr val="FF0000"/>
              </a:solidFill>
            </a:endParaRPr>
          </a:p>
          <a:p>
            <a:r>
              <a:rPr lang="nl-NL" dirty="0" smtClean="0">
                <a:solidFill>
                  <a:srgbClr val="FF0000"/>
                </a:solidFill>
              </a:rPr>
              <a:t>Swingend ritme</a:t>
            </a:r>
          </a:p>
          <a:p>
            <a:r>
              <a:rPr lang="nl-NL" dirty="0" smtClean="0">
                <a:solidFill>
                  <a:srgbClr val="FF0000"/>
                </a:solidFill>
              </a:rPr>
              <a:t>Syncopen </a:t>
            </a:r>
            <a:r>
              <a:rPr lang="nl-NL" dirty="0" smtClean="0"/>
              <a:t>– accenten tegen het ritme in</a:t>
            </a:r>
          </a:p>
          <a:p>
            <a:r>
              <a:rPr lang="nl-NL" dirty="0" smtClean="0">
                <a:solidFill>
                  <a:srgbClr val="FF0000"/>
                </a:solidFill>
              </a:rPr>
              <a:t>Ritmesectie</a:t>
            </a:r>
            <a:r>
              <a:rPr lang="nl-NL" dirty="0" smtClean="0"/>
              <a:t> </a:t>
            </a:r>
            <a:r>
              <a:rPr lang="nl-NL" dirty="0" smtClean="0"/>
              <a:t>(drums en bas)</a:t>
            </a:r>
            <a:endParaRPr lang="nl-NL" dirty="0" smtClean="0"/>
          </a:p>
          <a:p>
            <a:r>
              <a:rPr lang="nl-NL" dirty="0" smtClean="0">
                <a:solidFill>
                  <a:srgbClr val="FF0000"/>
                </a:solidFill>
              </a:rPr>
              <a:t>Blue </a:t>
            </a:r>
            <a:r>
              <a:rPr lang="nl-NL" dirty="0" err="1" smtClean="0">
                <a:solidFill>
                  <a:srgbClr val="FF0000"/>
                </a:solidFill>
              </a:rPr>
              <a:t>notes</a:t>
            </a:r>
            <a:endParaRPr lang="nl-NL" dirty="0" smtClean="0">
              <a:solidFill>
                <a:srgbClr val="FF0000"/>
              </a:solidFill>
            </a:endParaRPr>
          </a:p>
          <a:p>
            <a:r>
              <a:rPr lang="nl-NL" dirty="0" smtClean="0">
                <a:solidFill>
                  <a:srgbClr val="FF0000"/>
                </a:solidFill>
              </a:rPr>
              <a:t>Bluesschema </a:t>
            </a:r>
            <a:r>
              <a:rPr lang="nl-NL" dirty="0" smtClean="0"/>
              <a:t>(bij Blues)</a:t>
            </a:r>
          </a:p>
          <a:p>
            <a:r>
              <a:rPr lang="nl-NL" dirty="0" smtClean="0">
                <a:solidFill>
                  <a:srgbClr val="FF0000"/>
                </a:solidFill>
              </a:rPr>
              <a:t>Dirty </a:t>
            </a:r>
            <a:r>
              <a:rPr lang="nl-NL" dirty="0" err="1" smtClean="0">
                <a:solidFill>
                  <a:srgbClr val="FF0000"/>
                </a:solidFill>
              </a:rPr>
              <a:t>Intonation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smtClean="0"/>
              <a:t>(naar toon glijden)</a:t>
            </a:r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3281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u="sng">
                <a:latin typeface="Verdana" charset="0"/>
                <a:ea typeface="ＭＳ Ｐゴシック" charset="0"/>
                <a:cs typeface="ＭＳ Ｐゴシック" charset="0"/>
              </a:rPr>
              <a:t>Volksmuziek</a:t>
            </a:r>
            <a:br>
              <a:rPr lang="en-US" sz="4000" b="1" u="sng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2800" b="1" i="1">
                <a:latin typeface="Verdana" charset="0"/>
                <a:ea typeface="ＭＳ Ｐゴシック" charset="0"/>
                <a:cs typeface="ＭＳ Ｐゴシック" charset="0"/>
              </a:rPr>
              <a:t>Bartok</a:t>
            </a:r>
            <a:endParaRPr lang="nl-NL" sz="4000" b="1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1507" name="Picture 4" descr="EdisonStandard">
            <a:hlinkClick r:id="" action="ppaction://noaction"/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38400" y="2057400"/>
            <a:ext cx="4167188" cy="45307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06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6292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z="4800" b="1">
                <a:latin typeface="Arial" charset="0"/>
                <a:ea typeface="ＭＳ Ｐゴシック" charset="0"/>
                <a:cs typeface="ＭＳ Ｐゴシック" charset="0"/>
              </a:rPr>
              <a:t>Volkskunst als bron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nl-NL" sz="2800">
                <a:latin typeface="Verdana" charset="0"/>
                <a:ea typeface="ＭＳ Ｐゴシック" charset="0"/>
                <a:cs typeface="ＭＳ Ｐゴシック" charset="0"/>
              </a:rPr>
              <a:t>3 manieren om volksmuziek gebruiken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nl-NL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nl-NL" sz="2000">
                <a:latin typeface="Verdana" charset="0"/>
                <a:ea typeface="ＭＳ Ｐゴシック" charset="0"/>
                <a:cs typeface="ＭＳ Ｐゴシック" charset="0"/>
              </a:rPr>
              <a:t>1. </a:t>
            </a:r>
            <a:r>
              <a:rPr lang="nl-NL" sz="2000" b="1" u="sng">
                <a:latin typeface="Arial" charset="0"/>
                <a:ea typeface="ＭＳ Ｐゴシック" charset="0"/>
                <a:cs typeface="Arial" charset="0"/>
              </a:rPr>
              <a:t>Directe overname</a:t>
            </a:r>
            <a:r>
              <a:rPr lang="nl-NL" sz="2000" b="1">
                <a:latin typeface="Arial" charset="0"/>
                <a:ea typeface="ＭＳ Ｐゴシック" charset="0"/>
                <a:cs typeface="Arial" charset="0"/>
              </a:rPr>
              <a:t>: Hij neemt volksmelodieën met begeleiding en al over in zijn muziek. </a:t>
            </a:r>
            <a:endParaRPr lang="nl-NL" sz="200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nl-NL" sz="2000">
                <a:latin typeface="Verdana" charset="0"/>
                <a:ea typeface="ＭＳ Ｐゴシック" charset="0"/>
                <a:cs typeface="ＭＳ Ｐゴシック" charset="0"/>
              </a:rPr>
              <a:t>2. </a:t>
            </a:r>
            <a:r>
              <a:rPr lang="nl-NL" sz="2000" u="sng">
                <a:latin typeface="Verdana" charset="0"/>
                <a:ea typeface="ＭＳ Ｐゴシック" charset="0"/>
                <a:cs typeface="ＭＳ Ｐゴシック" charset="0"/>
              </a:rPr>
              <a:t>V</a:t>
            </a:r>
            <a:r>
              <a:rPr lang="nl-NL" sz="2000" b="1" u="sng">
                <a:latin typeface="Arial" charset="0"/>
                <a:ea typeface="ＭＳ Ｐゴシック" charset="0"/>
                <a:cs typeface="Arial" charset="0"/>
              </a:rPr>
              <a:t>erwerking van het materiaal</a:t>
            </a:r>
            <a:r>
              <a:rPr lang="nl-NL" sz="2000" b="1">
                <a:latin typeface="Arial" charset="0"/>
                <a:ea typeface="ＭＳ Ｐゴシック" charset="0"/>
                <a:cs typeface="Arial" charset="0"/>
              </a:rPr>
              <a:t>: Hij neemt motieven uit de volksmuziek over en verwerkt die in zijn muziek </a:t>
            </a:r>
            <a:endParaRPr lang="nl-NL" sz="200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nl-NL" sz="2000">
                <a:latin typeface="Verdana" charset="0"/>
                <a:ea typeface="ＭＳ Ｐゴシック" charset="0"/>
                <a:cs typeface="ＭＳ Ｐゴシック" charset="0"/>
              </a:rPr>
              <a:t>3. </a:t>
            </a:r>
            <a:r>
              <a:rPr lang="nl-NL" sz="2000" b="1" u="sng">
                <a:latin typeface="Arial" charset="0"/>
                <a:ea typeface="ＭＳ Ｐゴシック" charset="0"/>
                <a:cs typeface="Arial" charset="0"/>
              </a:rPr>
              <a:t>Nieuwe werken in die stijl</a:t>
            </a:r>
            <a:r>
              <a:rPr lang="nl-NL" sz="2000" b="1">
                <a:latin typeface="Arial" charset="0"/>
                <a:ea typeface="ＭＳ Ｐゴシック" charset="0"/>
                <a:cs typeface="Arial" charset="0"/>
              </a:rPr>
              <a:t>: Hij componeert nieuwe werken waarin hij  de stijl van de volksmuziek opneemt. 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nl-NL" sz="1800">
              <a:latin typeface="Verdana" charset="0"/>
              <a:ea typeface="ＭＳ Ｐゴシック" charset="0"/>
              <a:cs typeface="ＭＳ Ｐゴシック" charset="0"/>
              <a:hlinkClick r:id="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nl-NL" sz="1800">
                <a:latin typeface="Verdana" charset="0"/>
                <a:ea typeface="ＭＳ Ｐゴシック" charset="0"/>
                <a:cs typeface="ＭＳ Ｐゴシック" charset="0"/>
                <a:hlinkClick r:id=""/>
              </a:rPr>
              <a:t>http://www.youtube.com/watch?v=A7vug1WTW8E</a:t>
            </a:r>
            <a:endParaRPr lang="nl-NL" sz="180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nl-NL" sz="180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nl-NL" sz="1800">
              <a:latin typeface="Arial" charset="0"/>
              <a:ea typeface="ＭＳ Ｐゴシック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nl-NL" sz="2000">
                <a:latin typeface="Verdana" charset="0"/>
                <a:ea typeface="ＭＳ Ｐゴシック" charset="0"/>
                <a:cs typeface="ＭＳ Ｐゴシック" charset="0"/>
                <a:hlinkClick r:id="rId2"/>
              </a:rPr>
              <a:t>http://www.youtube.com/watch?v=rTBC734Lljk</a:t>
            </a:r>
            <a:endParaRPr lang="nl-NL" sz="200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nl-NL" sz="2000"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65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Dit blok gaat over de vermenging van serieuze en lichte muziek en over dans in </a:t>
            </a:r>
            <a:r>
              <a:rPr lang="nl-NL" dirty="0" smtClean="0"/>
              <a:t>de </a:t>
            </a:r>
            <a:r>
              <a:rPr lang="nl-NL" dirty="0"/>
              <a:t>eerste helft van de twintigste eeuw. Dit gebeurt aan de hand van de </a:t>
            </a:r>
            <a:r>
              <a:rPr lang="nl-NL" dirty="0" smtClean="0"/>
              <a:t>Amerikaanse </a:t>
            </a:r>
            <a:r>
              <a:rPr lang="nl-NL" dirty="0"/>
              <a:t>componist George </a:t>
            </a:r>
            <a:r>
              <a:rPr lang="nl-NL" dirty="0" err="1"/>
              <a:t>Gershwin</a:t>
            </a:r>
            <a:r>
              <a:rPr lang="nl-NL" dirty="0"/>
              <a:t> en de musicalfilm </a:t>
            </a:r>
            <a:r>
              <a:rPr lang="nl-NL" dirty="0" smtClean="0"/>
              <a:t>An </a:t>
            </a:r>
            <a:r>
              <a:rPr lang="nl-NL" dirty="0"/>
              <a:t>American in </a:t>
            </a:r>
          </a:p>
          <a:p>
            <a:pPr marL="0" indent="0">
              <a:buNone/>
            </a:pPr>
            <a:r>
              <a:rPr lang="nl-NL" dirty="0"/>
              <a:t>Paris</a:t>
            </a:r>
          </a:p>
          <a:p>
            <a:pPr marL="0" indent="0">
              <a:buNone/>
            </a:pPr>
            <a:r>
              <a:rPr lang="nl-NL" dirty="0" smtClean="0"/>
              <a:t> 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7151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Vraag 1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 err="1"/>
              <a:t>Gershwin</a:t>
            </a:r>
            <a:r>
              <a:rPr lang="nl-NL" sz="2000" dirty="0"/>
              <a:t> schreef populaire songs, zoals het bekende </a:t>
            </a:r>
            <a:r>
              <a:rPr lang="nl-NL" sz="2000" dirty="0" smtClean="0"/>
              <a:t>I </a:t>
            </a:r>
            <a:r>
              <a:rPr lang="nl-NL" sz="2000" dirty="0" err="1"/>
              <a:t>got</a:t>
            </a:r>
            <a:r>
              <a:rPr lang="nl-NL" sz="2000" dirty="0"/>
              <a:t> </a:t>
            </a:r>
            <a:r>
              <a:rPr lang="nl-NL" sz="2000" dirty="0" err="1"/>
              <a:t>rhythm</a:t>
            </a:r>
            <a:r>
              <a:rPr lang="nl-NL" sz="2000" dirty="0"/>
              <a:t> </a:t>
            </a:r>
            <a:r>
              <a:rPr lang="nl-NL" sz="2000" dirty="0" smtClean="0"/>
              <a:t>uit </a:t>
            </a:r>
            <a:r>
              <a:rPr lang="nl-NL" sz="2000" dirty="0"/>
              <a:t>1930. In </a:t>
            </a:r>
          </a:p>
          <a:p>
            <a:pPr marL="0" indent="0">
              <a:buNone/>
            </a:pPr>
            <a:r>
              <a:rPr lang="nl-NL" sz="2000" dirty="0"/>
              <a:t>filmfragment 1 wordt dit lied gezongen door de beroemde zangeres Judy </a:t>
            </a:r>
            <a:r>
              <a:rPr lang="nl-NL" sz="2000" dirty="0" smtClean="0"/>
              <a:t>Garland</a:t>
            </a:r>
            <a:r>
              <a:rPr lang="nl-NL" sz="2000" dirty="0"/>
              <a:t>. </a:t>
            </a:r>
          </a:p>
          <a:p>
            <a:endParaRPr lang="nl-NL" dirty="0" smtClean="0"/>
          </a:p>
          <a:p>
            <a:pPr marL="0" indent="0">
              <a:buNone/>
            </a:pPr>
            <a:r>
              <a:rPr lang="nl-NL" sz="2000" dirty="0"/>
              <a:t>Deze song is een typerend voorbeeld van ‘lichte muziek’, bedoeld voor </a:t>
            </a:r>
            <a:r>
              <a:rPr lang="nl-NL" sz="2000" dirty="0" smtClean="0"/>
              <a:t>amusement </a:t>
            </a:r>
            <a:r>
              <a:rPr lang="nl-NL" sz="2000" dirty="0"/>
              <a:t>in uitgaansgelegenheden. </a:t>
            </a:r>
          </a:p>
          <a:p>
            <a:pPr marL="0" indent="0">
              <a:buNone/>
            </a:pPr>
            <a:r>
              <a:rPr lang="nl-NL" sz="2000" dirty="0"/>
              <a:t>3p </a:t>
            </a:r>
          </a:p>
          <a:p>
            <a:pPr marL="0" indent="0">
              <a:buNone/>
            </a:pPr>
            <a:r>
              <a:rPr lang="nl-NL" sz="2000" dirty="0" smtClean="0"/>
              <a:t>Geef </a:t>
            </a:r>
            <a:r>
              <a:rPr lang="nl-NL" sz="2000" dirty="0"/>
              <a:t>aan de hand van drie </a:t>
            </a:r>
            <a:r>
              <a:rPr lang="nl-NL" sz="2000" dirty="0" smtClean="0"/>
              <a:t>kenmerken </a:t>
            </a:r>
            <a:r>
              <a:rPr lang="nl-NL" sz="2000" dirty="0"/>
              <a:t>aan waarom deze muziek daarvoor </a:t>
            </a:r>
            <a:r>
              <a:rPr lang="nl-NL" sz="2000" dirty="0" smtClean="0"/>
              <a:t>geschikt </a:t>
            </a:r>
            <a:r>
              <a:rPr lang="nl-NL" sz="2000" dirty="0"/>
              <a:t>is.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1714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kav2012-2JudyGarland1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398005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400" dirty="0"/>
              <a:t>Aan het begin van de 20e eeuw ontstaat de moderne kunst. Kunstenaars </a:t>
            </a:r>
            <a:r>
              <a:rPr lang="nl-NL" sz="2400" dirty="0">
                <a:solidFill>
                  <a:srgbClr val="FF0000"/>
                </a:solidFill>
              </a:rPr>
              <a:t>verwerpen de bestaande regels </a:t>
            </a:r>
            <a:r>
              <a:rPr lang="nl-NL" sz="2400" dirty="0"/>
              <a:t>in de kunst en de behoefte om te vernieuwen is groot. In de zoektocht naar </a:t>
            </a:r>
            <a:r>
              <a:rPr lang="nl-NL" sz="2400" u="sng" dirty="0">
                <a:solidFill>
                  <a:srgbClr val="FF0000"/>
                </a:solidFill>
              </a:rPr>
              <a:t>vernieuwing</a:t>
            </a:r>
            <a:r>
              <a:rPr lang="nl-NL" sz="2400" dirty="0">
                <a:solidFill>
                  <a:srgbClr val="FF0000"/>
                </a:solidFill>
              </a:rPr>
              <a:t> </a:t>
            </a:r>
            <a:r>
              <a:rPr lang="nl-NL" sz="2400" dirty="0"/>
              <a:t>vinden ze onder andere de objecten van andere, </a:t>
            </a:r>
            <a:r>
              <a:rPr lang="nl-NL" sz="2400" dirty="0">
                <a:solidFill>
                  <a:srgbClr val="FF0000"/>
                </a:solidFill>
              </a:rPr>
              <a:t>niet-westerse culturen</a:t>
            </a:r>
            <a:r>
              <a:rPr lang="nl-NL" sz="2400" dirty="0"/>
              <a:t>. De mens in de andere cultuur zien ze als de mens in oerstaat: </a:t>
            </a:r>
            <a:r>
              <a:rPr lang="nl-NL" sz="2400" dirty="0">
                <a:solidFill>
                  <a:srgbClr val="FF0000"/>
                </a:solidFill>
              </a:rPr>
              <a:t>puur en onbedorven. </a:t>
            </a:r>
            <a:r>
              <a:rPr lang="nl-NL" sz="2400" dirty="0"/>
              <a:t>Deze niet-westerse objecten zijn zo interessant voor hen, omdat de </a:t>
            </a:r>
            <a:r>
              <a:rPr lang="nl-NL" sz="2400" dirty="0">
                <a:solidFill>
                  <a:srgbClr val="FF0000"/>
                </a:solidFill>
              </a:rPr>
              <a:t>expressieve kracht </a:t>
            </a:r>
            <a:r>
              <a:rPr lang="nl-NL" sz="2400" dirty="0"/>
              <a:t>belangrijker is dan de </a:t>
            </a:r>
            <a:r>
              <a:rPr lang="nl-NL" sz="2400" dirty="0">
                <a:solidFill>
                  <a:srgbClr val="FF0000"/>
                </a:solidFill>
              </a:rPr>
              <a:t>gelijkenis</a:t>
            </a:r>
            <a:r>
              <a:rPr lang="nl-NL" sz="2400" dirty="0"/>
              <a:t> met de </a:t>
            </a:r>
            <a:r>
              <a:rPr lang="nl-NL" sz="2400" dirty="0">
                <a:solidFill>
                  <a:srgbClr val="FF0000"/>
                </a:solidFill>
              </a:rPr>
              <a:t>zichtbare</a:t>
            </a:r>
            <a:r>
              <a:rPr lang="nl-NL" sz="2400" dirty="0"/>
              <a:t> werkelijkheid. De kunstenaars zoeken 'de </a:t>
            </a:r>
            <a:r>
              <a:rPr lang="nl-NL" sz="2400" dirty="0">
                <a:solidFill>
                  <a:srgbClr val="FF0000"/>
                </a:solidFill>
              </a:rPr>
              <a:t>eenvoudige uitdrukking van de ingewikkelde gedachte'.</a:t>
            </a:r>
            <a:br>
              <a:rPr lang="nl-NL" sz="2400" dirty="0">
                <a:solidFill>
                  <a:srgbClr val="FF0000"/>
                </a:solidFill>
              </a:rPr>
            </a:br>
            <a:endParaRPr lang="nl-NL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72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Antwoord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nl-NL" sz="4900" dirty="0"/>
              <a:t>drie van de volgende kenmerken</a:t>
            </a:r>
          </a:p>
          <a:p>
            <a:pPr marL="0" indent="0">
              <a:buNone/>
            </a:pPr>
            <a:r>
              <a:rPr lang="nl-NL" dirty="0"/>
              <a:t>:</a:t>
            </a:r>
          </a:p>
          <a:p>
            <a:endParaRPr lang="nl-NL" dirty="0"/>
          </a:p>
          <a:p>
            <a:r>
              <a:rPr lang="nl-NL" sz="4800" dirty="0"/>
              <a:t>De </a:t>
            </a:r>
            <a:r>
              <a:rPr lang="nl-NL" sz="4800" dirty="0" smtClean="0"/>
              <a:t>muziek </a:t>
            </a:r>
            <a:r>
              <a:rPr lang="nl-NL" sz="4800" dirty="0"/>
              <a:t>kent veel herhalingen (zowel in melodie als in </a:t>
            </a:r>
            <a:r>
              <a:rPr lang="nl-NL" sz="4800" dirty="0" smtClean="0"/>
              <a:t>ritme waardoor </a:t>
            </a:r>
            <a:r>
              <a:rPr lang="nl-NL" sz="4800" dirty="0"/>
              <a:t>het lied uitnodigt tot meezingen (</a:t>
            </a:r>
            <a:r>
              <a:rPr lang="nl-NL" sz="4800" dirty="0" smtClean="0"/>
              <a:t>en de </a:t>
            </a:r>
            <a:r>
              <a:rPr lang="nl-NL" sz="4800" dirty="0"/>
              <a:t>tekst </a:t>
            </a:r>
            <a:r>
              <a:rPr lang="nl-NL" sz="4800" dirty="0" smtClean="0"/>
              <a:t>is gemakkelijk te onthouden </a:t>
            </a:r>
            <a:r>
              <a:rPr lang="nl-NL" sz="4800" dirty="0"/>
              <a:t>omdat elke zin begint met </a:t>
            </a:r>
          </a:p>
          <a:p>
            <a:r>
              <a:rPr lang="nl-NL" sz="4800" dirty="0"/>
              <a:t>I </a:t>
            </a:r>
            <a:r>
              <a:rPr lang="nl-NL" sz="4800" dirty="0" err="1"/>
              <a:t>got</a:t>
            </a:r>
            <a:r>
              <a:rPr lang="nl-NL" sz="4800" dirty="0"/>
              <a:t>...)</a:t>
            </a:r>
          </a:p>
          <a:p>
            <a:endParaRPr lang="nl-NL" sz="4800" dirty="0"/>
          </a:p>
          <a:p>
            <a:endParaRPr lang="nl-NL" sz="4800" dirty="0"/>
          </a:p>
          <a:p>
            <a:r>
              <a:rPr lang="nl-NL" sz="4800" dirty="0"/>
              <a:t>De song wordt begeleid door een </a:t>
            </a:r>
            <a:r>
              <a:rPr lang="nl-NL" sz="4800" dirty="0" smtClean="0"/>
              <a:t>bigbandorkest</a:t>
            </a:r>
            <a:endParaRPr lang="nl-NL" sz="4800" dirty="0"/>
          </a:p>
          <a:p>
            <a:r>
              <a:rPr lang="nl-NL" sz="4800" dirty="0"/>
              <a:t>: de bigband speelde in </a:t>
            </a:r>
            <a:r>
              <a:rPr lang="nl-NL" sz="4800" dirty="0" smtClean="0"/>
              <a:t> de </a:t>
            </a:r>
            <a:r>
              <a:rPr lang="nl-NL" sz="4800" dirty="0"/>
              <a:t>jaren twintig en dertig in uitgaansgelegenheden.</a:t>
            </a:r>
          </a:p>
          <a:p>
            <a:endParaRPr lang="nl-NL" sz="4800" dirty="0"/>
          </a:p>
          <a:p>
            <a:r>
              <a:rPr lang="nl-NL" sz="4800" dirty="0"/>
              <a:t>De muziek heeft een </a:t>
            </a:r>
            <a:r>
              <a:rPr lang="nl-NL" sz="4800" dirty="0" smtClean="0"/>
              <a:t>duidelijk </a:t>
            </a:r>
            <a:r>
              <a:rPr lang="nl-NL" sz="4800" dirty="0"/>
              <a:t>herkenbaar ritme dat uitnodigt tot </a:t>
            </a:r>
          </a:p>
          <a:p>
            <a:r>
              <a:rPr lang="nl-NL" sz="4800" dirty="0"/>
              <a:t>dansen.</a:t>
            </a:r>
          </a:p>
          <a:p>
            <a:endParaRPr lang="nl-NL" sz="4800" dirty="0"/>
          </a:p>
          <a:p>
            <a:r>
              <a:rPr lang="nl-NL" sz="4800" dirty="0"/>
              <a:t>De muziek heeft </a:t>
            </a:r>
            <a:r>
              <a:rPr lang="nl-NL" sz="4800" dirty="0" smtClean="0"/>
              <a:t>een </a:t>
            </a:r>
            <a:r>
              <a:rPr lang="nl-NL" sz="4800" dirty="0"/>
              <a:t>eenvoudige opbouw en/of een duidelijke couplet</a:t>
            </a:r>
          </a:p>
          <a:p>
            <a:r>
              <a:rPr lang="nl-NL" sz="4800" dirty="0" smtClean="0"/>
              <a:t>refreinstructuur</a:t>
            </a:r>
            <a:r>
              <a:rPr lang="nl-NL" sz="4800" dirty="0"/>
              <a:t>, waardoor de muziek goed in het gehoor ligt. </a:t>
            </a:r>
          </a:p>
          <a:p>
            <a:endParaRPr lang="nl-NL" sz="4800" dirty="0"/>
          </a:p>
        </p:txBody>
      </p:sp>
    </p:spTree>
    <p:extLst>
      <p:ext uri="{BB962C8B-B14F-4D97-AF65-F5344CB8AC3E}">
        <p14:creationId xmlns:p14="http://schemas.microsoft.com/office/powerpoint/2010/main" val="263233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Vraag 2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Naarmate zijn carrière vorderde, richtte </a:t>
            </a:r>
            <a:r>
              <a:rPr lang="nl-NL" dirty="0" err="1"/>
              <a:t>Gershwin</a:t>
            </a:r>
            <a:r>
              <a:rPr lang="nl-NL" dirty="0"/>
              <a:t> zich meer op het componeren </a:t>
            </a:r>
            <a:r>
              <a:rPr lang="nl-NL" dirty="0" smtClean="0"/>
              <a:t>van </a:t>
            </a:r>
            <a:r>
              <a:rPr lang="nl-NL" dirty="0"/>
              <a:t>serieuze muziek. Dit blijkt uit de variaties </a:t>
            </a:r>
            <a:r>
              <a:rPr lang="nl-NL" dirty="0" smtClean="0"/>
              <a:t>op I </a:t>
            </a:r>
            <a:r>
              <a:rPr lang="nl-NL" dirty="0" err="1"/>
              <a:t>got</a:t>
            </a:r>
            <a:r>
              <a:rPr lang="nl-NL" dirty="0"/>
              <a:t> </a:t>
            </a:r>
            <a:r>
              <a:rPr lang="nl-NL" dirty="0" err="1" smtClean="0"/>
              <a:t>rhythm</a:t>
            </a:r>
            <a:r>
              <a:rPr lang="nl-NL" dirty="0" smtClean="0"/>
              <a:t>, </a:t>
            </a:r>
            <a:r>
              <a:rPr lang="nl-NL" dirty="0"/>
              <a:t>die de componist </a:t>
            </a:r>
          </a:p>
          <a:p>
            <a:r>
              <a:rPr lang="nl-NL" dirty="0"/>
              <a:t>in 1933 maakte, waarin hij de populaire song verwerkte. </a:t>
            </a:r>
            <a:r>
              <a:rPr lang="nl-NL" dirty="0" smtClean="0"/>
              <a:t>Deze </a:t>
            </a:r>
            <a:r>
              <a:rPr lang="nl-NL" dirty="0"/>
              <a:t>compositie kan gerekend worden tot de klassieke muziek. </a:t>
            </a:r>
          </a:p>
          <a:p>
            <a:r>
              <a:rPr lang="nl-NL" dirty="0"/>
              <a:t>3p 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Geef hiervoor drie argumenten.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2804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rack 01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55988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312712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Antwoorden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nl-NL" dirty="0"/>
              <a:t>−</a:t>
            </a:r>
          </a:p>
          <a:p>
            <a:pPr marL="0" indent="0">
              <a:buNone/>
            </a:pPr>
            <a:r>
              <a:rPr lang="nl-NL" sz="6400" dirty="0" smtClean="0"/>
              <a:t>er </a:t>
            </a:r>
            <a:r>
              <a:rPr lang="nl-NL" sz="6400" dirty="0"/>
              <a:t>is sprake van een </a:t>
            </a:r>
            <a:r>
              <a:rPr lang="nl-NL" sz="6400" dirty="0" smtClean="0"/>
              <a:t>symfonieorkest </a:t>
            </a:r>
            <a:r>
              <a:rPr lang="nl-NL" sz="6400" dirty="0"/>
              <a:t>met een solist</a:t>
            </a:r>
            <a:r>
              <a:rPr lang="nl-NL" sz="6400" dirty="0" smtClean="0"/>
              <a:t>, zoals </a:t>
            </a:r>
            <a:r>
              <a:rPr lang="nl-NL" sz="6400" dirty="0"/>
              <a:t>in een </a:t>
            </a:r>
            <a:r>
              <a:rPr lang="nl-NL" sz="6400" dirty="0" smtClean="0"/>
              <a:t>klassiek </a:t>
            </a:r>
            <a:r>
              <a:rPr lang="nl-NL" sz="6400" dirty="0"/>
              <a:t>soloconcert of </a:t>
            </a:r>
            <a:r>
              <a:rPr lang="nl-NL" sz="6400" dirty="0" smtClean="0"/>
              <a:t>de </a:t>
            </a:r>
            <a:r>
              <a:rPr lang="nl-NL" sz="6400" dirty="0"/>
              <a:t>piano </a:t>
            </a:r>
            <a:r>
              <a:rPr lang="nl-NL" sz="6400" dirty="0" smtClean="0"/>
              <a:t>wordt </a:t>
            </a:r>
            <a:r>
              <a:rPr lang="nl-NL" sz="6400" dirty="0"/>
              <a:t>begeleid door een </a:t>
            </a:r>
            <a:r>
              <a:rPr lang="nl-NL" sz="6400" dirty="0" smtClean="0"/>
              <a:t>orkest </a:t>
            </a:r>
            <a:r>
              <a:rPr lang="nl-NL" sz="6400" dirty="0"/>
              <a:t>met </a:t>
            </a:r>
            <a:r>
              <a:rPr lang="nl-NL" sz="6400" dirty="0" smtClean="0"/>
              <a:t>een </a:t>
            </a:r>
            <a:r>
              <a:rPr lang="nl-NL" sz="6400" dirty="0"/>
              <a:t>klassieke samenstelling</a:t>
            </a:r>
          </a:p>
          <a:p>
            <a:pPr marL="0" indent="0">
              <a:buNone/>
            </a:pPr>
            <a:r>
              <a:rPr lang="nl-NL" sz="6400" dirty="0"/>
              <a:t>(strijkers, blazers, slagwerk).</a:t>
            </a:r>
          </a:p>
          <a:p>
            <a:endParaRPr lang="nl-NL" sz="6400" dirty="0"/>
          </a:p>
          <a:p>
            <a:r>
              <a:rPr lang="nl-NL" sz="6400" dirty="0" smtClean="0"/>
              <a:t>Het </a:t>
            </a:r>
            <a:r>
              <a:rPr lang="nl-NL" sz="6400" dirty="0"/>
              <a:t>werk heeft </a:t>
            </a:r>
            <a:r>
              <a:rPr lang="nl-NL" sz="6400" dirty="0" smtClean="0"/>
              <a:t>de klassieke </a:t>
            </a:r>
            <a:r>
              <a:rPr lang="nl-NL" sz="6400" dirty="0"/>
              <a:t>structuur van een </a:t>
            </a:r>
            <a:r>
              <a:rPr lang="nl-NL" sz="6400" dirty="0" smtClean="0"/>
              <a:t>thema </a:t>
            </a:r>
            <a:r>
              <a:rPr lang="nl-NL" sz="6400" dirty="0"/>
              <a:t>met variaties.</a:t>
            </a:r>
          </a:p>
          <a:p>
            <a:endParaRPr lang="nl-NL" sz="6400" dirty="0"/>
          </a:p>
          <a:p>
            <a:r>
              <a:rPr lang="nl-NL" sz="6400" dirty="0" smtClean="0"/>
              <a:t>De </a:t>
            </a:r>
            <a:r>
              <a:rPr lang="nl-NL" sz="6400" dirty="0"/>
              <a:t>muziek is veel ingewikkelder dan de </a:t>
            </a:r>
            <a:r>
              <a:rPr lang="nl-NL" sz="6400" dirty="0" smtClean="0"/>
              <a:t>oorspronkelijke </a:t>
            </a:r>
            <a:r>
              <a:rPr lang="nl-NL" sz="6400" dirty="0"/>
              <a:t>song, want in </a:t>
            </a:r>
          </a:p>
          <a:p>
            <a:r>
              <a:rPr lang="nl-NL" sz="6400" dirty="0"/>
              <a:t>de variaties wordt de melodie omspeeld en/of verwerkt, waardoor deze </a:t>
            </a:r>
          </a:p>
          <a:p>
            <a:r>
              <a:rPr lang="nl-NL" sz="6400" dirty="0"/>
              <a:t>soms moeilijk te herkennen is (de luisteraar moet </a:t>
            </a:r>
            <a:r>
              <a:rPr lang="nl-NL" sz="6400" dirty="0" smtClean="0"/>
              <a:t>door </a:t>
            </a:r>
            <a:r>
              <a:rPr lang="nl-NL" sz="6400" dirty="0"/>
              <a:t>de </a:t>
            </a:r>
            <a:r>
              <a:rPr lang="nl-NL" sz="6400" dirty="0" smtClean="0"/>
              <a:t>ingewikkelde </a:t>
            </a:r>
            <a:r>
              <a:rPr lang="nl-NL" sz="6400" dirty="0"/>
              <a:t>opbouw </a:t>
            </a:r>
            <a:r>
              <a:rPr lang="nl-NL" sz="6400" dirty="0" smtClean="0"/>
              <a:t>goed </a:t>
            </a:r>
            <a:r>
              <a:rPr lang="nl-NL" sz="6400" dirty="0"/>
              <a:t>opletten om </a:t>
            </a:r>
            <a:r>
              <a:rPr lang="nl-NL" sz="6400" dirty="0" smtClean="0"/>
              <a:t>het </a:t>
            </a:r>
            <a:r>
              <a:rPr lang="nl-NL" sz="6400" dirty="0"/>
              <a:t>oorspronkelijke </a:t>
            </a:r>
            <a:r>
              <a:rPr lang="nl-NL" sz="6400" dirty="0" smtClean="0"/>
              <a:t>thema te </a:t>
            </a:r>
            <a:endParaRPr lang="nl-NL" sz="6400" dirty="0"/>
          </a:p>
          <a:p>
            <a:r>
              <a:rPr lang="nl-NL" sz="6400" dirty="0"/>
              <a:t>kunnen blijven volgen).</a:t>
            </a:r>
          </a:p>
          <a:p>
            <a:endParaRPr lang="nl-NL" sz="6400" dirty="0"/>
          </a:p>
          <a:p>
            <a:r>
              <a:rPr lang="nl-NL" sz="6400" dirty="0" smtClean="0"/>
              <a:t>Er </a:t>
            </a:r>
            <a:r>
              <a:rPr lang="nl-NL" sz="6400" dirty="0"/>
              <a:t>wordt </a:t>
            </a:r>
            <a:r>
              <a:rPr lang="nl-NL" sz="6400" dirty="0" smtClean="0"/>
              <a:t>veel gebruikgemaakt </a:t>
            </a:r>
            <a:r>
              <a:rPr lang="nl-NL" sz="6400" dirty="0"/>
              <a:t>van dissonante samenklanken (zoals in </a:t>
            </a:r>
          </a:p>
          <a:p>
            <a:r>
              <a:rPr lang="nl-NL" sz="6400" dirty="0"/>
              <a:t>de moderne kunstmuziek uit die tijd)</a:t>
            </a:r>
          </a:p>
          <a:p>
            <a:endParaRPr lang="nl-NL" sz="6400" dirty="0"/>
          </a:p>
        </p:txBody>
      </p:sp>
    </p:spTree>
    <p:extLst>
      <p:ext uri="{BB962C8B-B14F-4D97-AF65-F5344CB8AC3E}">
        <p14:creationId xmlns:p14="http://schemas.microsoft.com/office/powerpoint/2010/main" val="20460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Vraag 2</a:t>
            </a:r>
            <a:r>
              <a:rPr lang="nl-NL" dirty="0"/>
              <a:t>3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 smtClean="0"/>
              <a:t>In </a:t>
            </a:r>
            <a:r>
              <a:rPr lang="nl-NL" dirty="0"/>
              <a:t>1928 had </a:t>
            </a:r>
            <a:r>
              <a:rPr lang="nl-NL" dirty="0" err="1"/>
              <a:t>Gershwin</a:t>
            </a:r>
            <a:r>
              <a:rPr lang="nl-NL" dirty="0"/>
              <a:t>, na een bezoek aan Parijs, </a:t>
            </a:r>
            <a:r>
              <a:rPr lang="nl-NL" dirty="0" smtClean="0"/>
              <a:t>An </a:t>
            </a:r>
            <a:r>
              <a:rPr lang="nl-NL" dirty="0"/>
              <a:t>American in </a:t>
            </a:r>
            <a:r>
              <a:rPr lang="nl-NL" dirty="0" smtClean="0"/>
              <a:t>Paris gecomponeerd</a:t>
            </a:r>
            <a:r>
              <a:rPr lang="nl-NL" dirty="0"/>
              <a:t>. Dit werk is een symfonisch gedicht, dat niet letterlijk een verhaal </a:t>
            </a:r>
            <a:r>
              <a:rPr lang="nl-NL" dirty="0" smtClean="0"/>
              <a:t>volgt</a:t>
            </a:r>
            <a:r>
              <a:rPr lang="nl-NL" dirty="0"/>
              <a:t>, maar een impressie geeft aan de hand van diverse muzikale thema’s. </a:t>
            </a:r>
          </a:p>
          <a:p>
            <a:r>
              <a:rPr lang="nl-NL" dirty="0"/>
              <a:t>2p 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Geef aan hoe de muziek in dit fragment naar </a:t>
            </a:r>
            <a:r>
              <a:rPr lang="nl-NL" dirty="0" smtClean="0"/>
              <a:t>An </a:t>
            </a:r>
            <a:r>
              <a:rPr lang="nl-NL" dirty="0"/>
              <a:t>American in </a:t>
            </a:r>
            <a:r>
              <a:rPr lang="nl-NL" dirty="0" smtClean="0"/>
              <a:t>Paris verwijst</a:t>
            </a:r>
            <a:r>
              <a:rPr lang="nl-NL" dirty="0"/>
              <a:t>. </a:t>
            </a:r>
            <a:r>
              <a:rPr lang="nl-NL" dirty="0" smtClean="0"/>
              <a:t>Betrek </a:t>
            </a:r>
            <a:r>
              <a:rPr lang="nl-NL" dirty="0"/>
              <a:t>zowel </a:t>
            </a:r>
            <a:r>
              <a:rPr lang="nl-NL" dirty="0" smtClean="0"/>
              <a:t>American als Paris in </a:t>
            </a:r>
            <a:r>
              <a:rPr lang="nl-NL" dirty="0"/>
              <a:t>je antwoord.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5715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rack 02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55988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284181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4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nl-NL" sz="1600" dirty="0"/>
              <a:t>In de muziek worden flarden van indrukken weergegeven, waarbij </a:t>
            </a:r>
            <a:r>
              <a:rPr lang="nl-NL" sz="1600" dirty="0" smtClean="0"/>
              <a:t>verwezen</a:t>
            </a:r>
            <a:endParaRPr lang="nl-NL" sz="1600" dirty="0"/>
          </a:p>
          <a:p>
            <a:r>
              <a:rPr lang="nl-NL" sz="1600" dirty="0"/>
              <a:t>wordt naar: </a:t>
            </a:r>
            <a:r>
              <a:rPr lang="nl-NL" sz="1600" dirty="0" smtClean="0"/>
              <a:t>•</a:t>
            </a:r>
            <a:r>
              <a:rPr lang="nl-NL" sz="1600" dirty="0" err="1" smtClean="0"/>
              <a:t>Paris:Je</a:t>
            </a:r>
            <a:r>
              <a:rPr lang="nl-NL" sz="1600" dirty="0" smtClean="0"/>
              <a:t> </a:t>
            </a:r>
            <a:r>
              <a:rPr lang="nl-NL" sz="1600" dirty="0"/>
              <a:t>hoort (in </a:t>
            </a:r>
            <a:r>
              <a:rPr lang="nl-NL" sz="1600" dirty="0" smtClean="0"/>
              <a:t>het </a:t>
            </a:r>
            <a:r>
              <a:rPr lang="nl-NL" sz="1600" dirty="0"/>
              <a:t>eerste deel) </a:t>
            </a:r>
            <a:r>
              <a:rPr lang="nl-NL" sz="1600" dirty="0" smtClean="0"/>
              <a:t> vrolijke, </a:t>
            </a:r>
            <a:r>
              <a:rPr lang="nl-NL" sz="1600" dirty="0" err="1" smtClean="0"/>
              <a:t>frivolemuziek</a:t>
            </a:r>
            <a:r>
              <a:rPr lang="nl-NL" sz="1600" dirty="0" smtClean="0"/>
              <a:t> </a:t>
            </a:r>
            <a:r>
              <a:rPr lang="nl-NL" sz="1600" dirty="0"/>
              <a:t>met een </a:t>
            </a:r>
          </a:p>
          <a:p>
            <a:r>
              <a:rPr lang="nl-NL" sz="1600" dirty="0"/>
              <a:t>luchtige </a:t>
            </a:r>
            <a:r>
              <a:rPr lang="nl-NL" sz="1600" dirty="0" smtClean="0"/>
              <a:t>sfeer die </a:t>
            </a:r>
            <a:r>
              <a:rPr lang="nl-NL" sz="1600" dirty="0"/>
              <a:t>met Parijs wordt </a:t>
            </a:r>
            <a:r>
              <a:rPr lang="nl-NL" sz="1600" dirty="0" smtClean="0"/>
              <a:t>geassocieerd en</a:t>
            </a:r>
            <a:r>
              <a:rPr lang="nl-NL" sz="1600" dirty="0"/>
              <a:t>/of </a:t>
            </a:r>
            <a:r>
              <a:rPr lang="nl-NL" sz="1600" dirty="0" smtClean="0"/>
              <a:t>nabootsing </a:t>
            </a:r>
            <a:r>
              <a:rPr lang="nl-NL" sz="1600" dirty="0"/>
              <a:t>van </a:t>
            </a:r>
            <a:r>
              <a:rPr lang="nl-NL" sz="1600" dirty="0" smtClean="0"/>
              <a:t>het </a:t>
            </a:r>
            <a:r>
              <a:rPr lang="nl-NL" sz="1600" dirty="0"/>
              <a:t>drukke verkeer in </a:t>
            </a:r>
            <a:r>
              <a:rPr lang="nl-NL" sz="1600" dirty="0" smtClean="0"/>
              <a:t>een grote </a:t>
            </a:r>
            <a:r>
              <a:rPr lang="nl-NL" sz="1600" dirty="0"/>
              <a:t>stad (geluid van autotoeters)</a:t>
            </a:r>
          </a:p>
          <a:p>
            <a:endParaRPr lang="nl-NL" sz="1600" dirty="0"/>
          </a:p>
          <a:p>
            <a:r>
              <a:rPr lang="nl-NL" sz="1600" dirty="0"/>
              <a:t>American:</a:t>
            </a:r>
          </a:p>
          <a:p>
            <a:r>
              <a:rPr lang="nl-NL" sz="1600" dirty="0"/>
              <a:t>Je hoort (in het tweede deel) een jazzy/</a:t>
            </a:r>
            <a:r>
              <a:rPr lang="nl-NL" sz="1600" dirty="0" smtClean="0"/>
              <a:t>blues  achtige melodie die </a:t>
            </a:r>
            <a:r>
              <a:rPr lang="nl-NL" sz="1600" dirty="0"/>
              <a:t>verwijst naar Amerika</a:t>
            </a:r>
          </a:p>
          <a:p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141875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404813"/>
            <a:ext cx="7524750" cy="594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 anchorCtr="0">
            <a:normAutofit fontScale="90000"/>
          </a:bodyPr>
          <a:lstStyle/>
          <a:p>
            <a:pPr eaLnBrk="1" hangingPunct="1"/>
            <a:r>
              <a:rPr lang="nl-NL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De 20</a:t>
            </a:r>
            <a:r>
              <a:rPr lang="nl-NL" sz="3600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e</a:t>
            </a:r>
            <a:r>
              <a:rPr lang="nl-NL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eeuw</a:t>
            </a:r>
            <a:r>
              <a:rPr lang="nl-NL" sz="3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nl-NL" sz="3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endParaRPr lang="nl-NL" sz="36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68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500063" y="2332038"/>
            <a:ext cx="8229600" cy="4525962"/>
          </a:xfrm>
        </p:spPr>
        <p:txBody>
          <a:bodyPr/>
          <a:lstStyle/>
          <a:p>
            <a:pPr eaLnBrk="1" hangingPunct="1"/>
            <a:r>
              <a:rPr lang="nl-NL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Afscheid van traditionele kunst</a:t>
            </a:r>
          </a:p>
          <a:p>
            <a:pPr eaLnBrk="1" hangingPunct="1"/>
            <a:r>
              <a:rPr lang="nl-NL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Periode van moderne kunst</a:t>
            </a:r>
          </a:p>
          <a:p>
            <a:pPr eaLnBrk="1" hangingPunct="1"/>
            <a:r>
              <a:rPr lang="nl-NL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Twee wereldoorlogen</a:t>
            </a:r>
          </a:p>
          <a:p>
            <a:pPr eaLnBrk="1" hangingPunct="1"/>
            <a:r>
              <a:rPr lang="nl-NL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Explosie van stijlen en stromingen</a:t>
            </a:r>
          </a:p>
          <a:p>
            <a:pPr eaLnBrk="1" hangingPunct="1"/>
            <a:r>
              <a:rPr lang="nl-NL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Technische ontwikkelingen</a:t>
            </a:r>
          </a:p>
        </p:txBody>
      </p:sp>
      <p:pic>
        <p:nvPicPr>
          <p:cNvPr id="15365" name="Picture 5" descr="Mauretani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914400"/>
            <a:ext cx="19050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Gasmaskers_loopgraa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16764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 descr="Ford_T_Henry_190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5391150"/>
            <a:ext cx="19812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 descr="EdisonStandard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3048000"/>
            <a:ext cx="1752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663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Expressionisme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000" dirty="0"/>
              <a:t>Zij gingen daarin zo ver dat extreme gemoedstoestanden als </a:t>
            </a:r>
            <a:r>
              <a:rPr lang="nl-NL" sz="2000" u="sng" dirty="0"/>
              <a:t>hysterie</a:t>
            </a:r>
            <a:r>
              <a:rPr lang="nl-NL" sz="2000" dirty="0"/>
              <a:t> en </a:t>
            </a:r>
            <a:r>
              <a:rPr lang="nl-NL" sz="2000" u="sng" dirty="0"/>
              <a:t>krankzinnigheid</a:t>
            </a:r>
            <a:r>
              <a:rPr lang="nl-NL" sz="2000" dirty="0"/>
              <a:t> en ervaringen als </a:t>
            </a:r>
            <a:r>
              <a:rPr lang="nl-NL" sz="2000" u="sng" dirty="0"/>
              <a:t>nachtmerries</a:t>
            </a:r>
            <a:r>
              <a:rPr lang="nl-NL" sz="2000" dirty="0"/>
              <a:t> in een zeer complexe muziek tot uitdrukking werd </a:t>
            </a:r>
            <a:r>
              <a:rPr lang="nl-NL" sz="2000" dirty="0" smtClean="0"/>
              <a:t>gebracht.</a:t>
            </a:r>
          </a:p>
          <a:p>
            <a:endParaRPr lang="nl-NL" sz="2000" dirty="0"/>
          </a:p>
          <a:p>
            <a:r>
              <a:rPr lang="nl-NL" sz="2000" dirty="0" smtClean="0"/>
              <a:t>Muziek geeft </a:t>
            </a:r>
            <a:r>
              <a:rPr lang="nl-NL" sz="2000" dirty="0"/>
              <a:t>uitdrukking aan strijd, geweld, conflict, frustratie en innerlijke verscheurdheid</a:t>
            </a:r>
            <a:r>
              <a:rPr lang="nl-NL" sz="2000" dirty="0" smtClean="0"/>
              <a:t>.</a:t>
            </a:r>
          </a:p>
          <a:p>
            <a:endParaRPr lang="nl-NL" sz="2000" dirty="0"/>
          </a:p>
          <a:p>
            <a:r>
              <a:rPr lang="nl-NL" sz="2000" dirty="0" smtClean="0"/>
              <a:t>Onzichtbare wordt zichtbaar! </a:t>
            </a:r>
            <a:endParaRPr lang="nl-NL" sz="2000" dirty="0"/>
          </a:p>
        </p:txBody>
      </p:sp>
      <p:pic>
        <p:nvPicPr>
          <p:cNvPr id="4" name="Afbeelding 3" descr="kokoschk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5100" y="3522133"/>
            <a:ext cx="1883833" cy="3035300"/>
          </a:xfrm>
          <a:prstGeom prst="rect">
            <a:avLst/>
          </a:prstGeom>
        </p:spPr>
      </p:pic>
      <p:pic>
        <p:nvPicPr>
          <p:cNvPr id="5" name="Afbeelding 4" descr="hand_rontgen_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6068" y="3522133"/>
            <a:ext cx="1141797" cy="1118495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399733" y="51439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7" name="Tijdelijke aanduiding voor inhoud 3" descr="h11spiegel-aan-schervenpptx-7-63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258" r="-18258"/>
          <a:stretch>
            <a:fillRect/>
          </a:stretch>
        </p:blipFill>
        <p:spPr>
          <a:xfrm>
            <a:off x="1969493" y="4679434"/>
            <a:ext cx="4342465" cy="1737563"/>
          </a:xfrm>
          <a:prstGeom prst="rect">
            <a:avLst/>
          </a:prstGeom>
        </p:spPr>
      </p:pic>
      <p:pic>
        <p:nvPicPr>
          <p:cNvPr id="8" name="Tijdelijke aanduiding voor inhoud 3" descr="h11spiegel-aan-schervenpptx-8-63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258" r="-18258"/>
          <a:stretch>
            <a:fillRect/>
          </a:stretch>
        </p:blipFill>
        <p:spPr>
          <a:xfrm>
            <a:off x="457200" y="4925831"/>
            <a:ext cx="2353941" cy="153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85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4000">
                <a:latin typeface="Arial" charset="0"/>
                <a:ea typeface="ＭＳ Ｐゴシック" charset="0"/>
                <a:cs typeface="ＭＳ Ｐゴシック" charset="0"/>
              </a:rPr>
            </a:br>
            <a:endParaRPr lang="nl-NL" sz="40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4800" b="1" u="sng" dirty="0" err="1">
                <a:latin typeface="Verdana" charset="0"/>
                <a:ea typeface="ＭＳ Ｐゴシック" charset="0"/>
                <a:cs typeface="ＭＳ Ｐゴシック" charset="0"/>
              </a:rPr>
              <a:t>Expressionisme</a:t>
            </a:r>
            <a:r>
              <a:rPr lang="en-US" b="1" dirty="0">
                <a:latin typeface="Verdana" charset="0"/>
                <a:ea typeface="ＭＳ Ｐゴシック" charset="0"/>
                <a:cs typeface="ＭＳ Ｐゴシック" charset="0"/>
              </a:rPr>
              <a:t>	</a:t>
            </a:r>
          </a:p>
          <a:p>
            <a:pPr lvl="1" eaLnBrk="1" hangingPunct="1"/>
            <a:endParaRPr lang="en-US" b="1" dirty="0">
              <a:latin typeface="Verdana" charset="0"/>
              <a:ea typeface="ＭＳ Ｐゴシック" charset="0"/>
            </a:endParaRPr>
          </a:p>
          <a:p>
            <a:pPr lvl="1" eaLnBrk="1" hangingPunct="1"/>
            <a:r>
              <a:rPr lang="en-US" b="1" dirty="0" err="1" smtClean="0">
                <a:latin typeface="Verdana" charset="0"/>
                <a:ea typeface="ＭＳ Ｐゴシック" charset="0"/>
              </a:rPr>
              <a:t>Atonaal</a:t>
            </a:r>
            <a:r>
              <a:rPr lang="en-US" b="1" dirty="0" smtClean="0">
                <a:latin typeface="Verdana" charset="0"/>
                <a:ea typeface="ＭＳ Ｐゴシック" charset="0"/>
              </a:rPr>
              <a:t> (</a:t>
            </a:r>
            <a:r>
              <a:rPr lang="en-US" b="1" dirty="0" err="1" smtClean="0">
                <a:latin typeface="Verdana" charset="0"/>
                <a:ea typeface="ＭＳ Ｐゴシック" charset="0"/>
              </a:rPr>
              <a:t>dissonante</a:t>
            </a:r>
            <a:r>
              <a:rPr lang="en-US" b="1" dirty="0" smtClean="0">
                <a:latin typeface="Verdana" charset="0"/>
                <a:ea typeface="ＭＳ Ｐゴシック" charset="0"/>
              </a:rPr>
              <a:t> </a:t>
            </a:r>
            <a:r>
              <a:rPr lang="en-US" b="1" dirty="0" err="1" smtClean="0">
                <a:latin typeface="Verdana" charset="0"/>
                <a:ea typeface="ＭＳ Ｐゴシック" charset="0"/>
              </a:rPr>
              <a:t>klanken</a:t>
            </a:r>
            <a:r>
              <a:rPr lang="en-US" b="1" smtClean="0">
                <a:latin typeface="Verdana" charset="0"/>
                <a:ea typeface="ＭＳ Ｐゴシック" charset="0"/>
              </a:rPr>
              <a:t>)</a:t>
            </a:r>
            <a:endParaRPr lang="en-US" b="1">
              <a:latin typeface="Verdana" charset="0"/>
              <a:ea typeface="ＭＳ Ｐゴシック" charset="0"/>
            </a:endParaRPr>
          </a:p>
          <a:p>
            <a:pPr lvl="1" eaLnBrk="1" hangingPunct="1"/>
            <a:r>
              <a:rPr lang="en-US" b="1" dirty="0">
                <a:latin typeface="Verdana" charset="0"/>
                <a:ea typeface="ＭＳ Ｐゴシック" charset="0"/>
              </a:rPr>
              <a:t>Regels </a:t>
            </a:r>
            <a:r>
              <a:rPr lang="en-US" b="1" dirty="0" err="1">
                <a:latin typeface="Verdana" charset="0"/>
                <a:ea typeface="ＭＳ Ｐゴシック" charset="0"/>
              </a:rPr>
              <a:t>worden</a:t>
            </a:r>
            <a:r>
              <a:rPr lang="en-US" b="1" dirty="0">
                <a:latin typeface="Verdana" charset="0"/>
                <a:ea typeface="ＭＳ Ｐゴシック" charset="0"/>
              </a:rPr>
              <a:t> </a:t>
            </a:r>
            <a:r>
              <a:rPr lang="en-US" b="1" dirty="0" err="1">
                <a:latin typeface="Verdana" charset="0"/>
                <a:ea typeface="ＭＳ Ｐゴシック" charset="0"/>
              </a:rPr>
              <a:t>losgelaten</a:t>
            </a:r>
            <a:endParaRPr lang="en-US" b="1" dirty="0">
              <a:latin typeface="Verdana" charset="0"/>
              <a:ea typeface="ＭＳ Ｐゴシック" charset="0"/>
            </a:endParaRPr>
          </a:p>
          <a:p>
            <a:pPr lvl="1" eaLnBrk="1" hangingPunct="1"/>
            <a:r>
              <a:rPr lang="en-US" b="1" dirty="0" err="1">
                <a:latin typeface="Verdana" charset="0"/>
                <a:ea typeface="ＭＳ Ｐゴシック" charset="0"/>
              </a:rPr>
              <a:t>Diepste</a:t>
            </a:r>
            <a:r>
              <a:rPr lang="en-US" b="1" dirty="0">
                <a:latin typeface="Verdana" charset="0"/>
                <a:ea typeface="ＭＳ Ｐゴシック" charset="0"/>
              </a:rPr>
              <a:t> </a:t>
            </a:r>
            <a:r>
              <a:rPr lang="en-US" b="1" dirty="0" err="1">
                <a:latin typeface="Verdana" charset="0"/>
                <a:ea typeface="ＭＳ Ｐゴシック" charset="0"/>
              </a:rPr>
              <a:t>emoties,wat</a:t>
            </a:r>
            <a:r>
              <a:rPr lang="en-US" b="1" dirty="0">
                <a:latin typeface="Verdana" charset="0"/>
                <a:ea typeface="ＭＳ Ｐゴシック" charset="0"/>
              </a:rPr>
              <a:t> </a:t>
            </a:r>
            <a:r>
              <a:rPr lang="en-US" b="1" dirty="0" err="1">
                <a:latin typeface="Verdana" charset="0"/>
                <a:ea typeface="ＭＳ Ｐゴシック" charset="0"/>
              </a:rPr>
              <a:t>gaat</a:t>
            </a:r>
            <a:r>
              <a:rPr lang="en-US" b="1" dirty="0">
                <a:latin typeface="Verdana" charset="0"/>
                <a:ea typeface="ＭＳ Ｐゴシック" charset="0"/>
              </a:rPr>
              <a:t> </a:t>
            </a:r>
            <a:r>
              <a:rPr lang="en-US" b="1" dirty="0" err="1">
                <a:latin typeface="Verdana" charset="0"/>
                <a:ea typeface="ＭＳ Ｐゴシック" charset="0"/>
              </a:rPr>
              <a:t>schuil</a:t>
            </a:r>
            <a:r>
              <a:rPr lang="en-US" b="1" dirty="0">
                <a:latin typeface="Verdana" charset="0"/>
                <a:ea typeface="ＭＳ Ｐゴシック" charset="0"/>
              </a:rPr>
              <a:t> </a:t>
            </a:r>
            <a:r>
              <a:rPr lang="en-US" b="1" dirty="0" err="1">
                <a:latin typeface="Verdana" charset="0"/>
                <a:ea typeface="ＭＳ Ｐゴシック" charset="0"/>
              </a:rPr>
              <a:t>achter</a:t>
            </a:r>
            <a:r>
              <a:rPr lang="en-US" b="1" dirty="0">
                <a:latin typeface="Verdana" charset="0"/>
                <a:ea typeface="ＭＳ Ｐゴシック" charset="0"/>
              </a:rPr>
              <a:t> het </a:t>
            </a:r>
            <a:r>
              <a:rPr lang="en-US" b="1" dirty="0" err="1">
                <a:latin typeface="Verdana" charset="0"/>
                <a:ea typeface="ＭＳ Ｐゴシック" charset="0"/>
              </a:rPr>
              <a:t>zichtbare</a:t>
            </a:r>
            <a:endParaRPr lang="en-US" b="1" dirty="0">
              <a:latin typeface="Verdana" charset="0"/>
              <a:ea typeface="ＭＳ Ｐゴシック" charset="0"/>
            </a:endParaRPr>
          </a:p>
          <a:p>
            <a:pPr lvl="1" eaLnBrk="1" hangingPunct="1"/>
            <a:r>
              <a:rPr lang="en-US" b="1" dirty="0" err="1">
                <a:latin typeface="Verdana" charset="0"/>
                <a:ea typeface="ＭＳ Ｐゴシック" charset="0"/>
              </a:rPr>
              <a:t>Voorliefde</a:t>
            </a:r>
            <a:r>
              <a:rPr lang="en-US" b="1" dirty="0">
                <a:latin typeface="Verdana" charset="0"/>
                <a:ea typeface="ＭＳ Ｐゴシック" charset="0"/>
              </a:rPr>
              <a:t> “</a:t>
            </a:r>
            <a:r>
              <a:rPr lang="en-US" b="1" dirty="0" err="1">
                <a:latin typeface="Verdana" charset="0"/>
                <a:ea typeface="ＭＳ Ｐゴシック" charset="0"/>
              </a:rPr>
              <a:t>primitieve</a:t>
            </a:r>
            <a:r>
              <a:rPr lang="en-US" b="1" dirty="0">
                <a:latin typeface="Verdana" charset="0"/>
                <a:ea typeface="ＭＳ Ｐゴシック" charset="0"/>
              </a:rPr>
              <a:t> </a:t>
            </a:r>
            <a:r>
              <a:rPr lang="en-US" b="1" dirty="0" err="1">
                <a:latin typeface="Verdana" charset="0"/>
                <a:ea typeface="ＭＳ Ｐゴシック" charset="0"/>
              </a:rPr>
              <a:t>culturen</a:t>
            </a:r>
            <a:r>
              <a:rPr lang="en-US" b="1" dirty="0">
                <a:latin typeface="Verdana" charset="0"/>
                <a:ea typeface="ＭＳ Ｐゴシック" charset="0"/>
              </a:rPr>
              <a:t>”</a:t>
            </a:r>
          </a:p>
          <a:p>
            <a:pPr lvl="1" eaLnBrk="1" hangingPunct="1"/>
            <a:endParaRPr lang="nl-NL" b="1" dirty="0">
              <a:latin typeface="Verdan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0874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4400" dirty="0"/>
              <a:t>'Expressionistische' kenmerken zijn belangrijk voor veel </a:t>
            </a:r>
            <a:r>
              <a:rPr lang="nl-NL" sz="4400" u="sng" dirty="0" smtClean="0"/>
              <a:t>moderne muziek</a:t>
            </a:r>
            <a:r>
              <a:rPr lang="nl-NL" sz="4400" dirty="0" smtClean="0"/>
              <a:t> </a:t>
            </a:r>
            <a:r>
              <a:rPr lang="nl-NL" sz="4400" dirty="0"/>
              <a:t>van deze </a:t>
            </a:r>
            <a:r>
              <a:rPr lang="nl-NL" sz="4400" dirty="0" smtClean="0"/>
              <a:t>eeuw</a:t>
            </a:r>
            <a:r>
              <a:rPr lang="nl-NL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3422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Kenmerken moderne muziek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Slagwerk en blaasinstrumenten worden belangrijker en er ontstaan allerlei nieuwe vormen van instrumenteren: geen stereotype ensembles meer, maar allerlei </a:t>
            </a:r>
            <a:r>
              <a:rPr lang="nl-NL" sz="1800" u="sng" dirty="0">
                <a:solidFill>
                  <a:srgbClr val="FF0000"/>
                </a:solidFill>
              </a:rPr>
              <a:t>'vreemde' combinaties van </a:t>
            </a:r>
            <a:r>
              <a:rPr lang="nl-NL" sz="1800" u="sng" dirty="0" smtClean="0">
                <a:solidFill>
                  <a:srgbClr val="FF0000"/>
                </a:solidFill>
              </a:rPr>
              <a:t>instrumenten, andere klankleuren</a:t>
            </a:r>
            <a:r>
              <a:rPr lang="nl-NL" sz="1800" dirty="0" smtClean="0">
                <a:solidFill>
                  <a:srgbClr val="FF0000"/>
                </a:solidFill>
              </a:rPr>
              <a:t>.</a:t>
            </a:r>
          </a:p>
          <a:p>
            <a:endParaRPr lang="nl-NL" sz="1800" dirty="0"/>
          </a:p>
          <a:p>
            <a:r>
              <a:rPr lang="nl-NL" sz="1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Extremen in </a:t>
            </a:r>
            <a:r>
              <a:rPr lang="nl-NL" sz="1800" b="1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dynamiek</a:t>
            </a:r>
            <a:r>
              <a:rPr lang="nl-NL" sz="1800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nl-NL" sz="1800" dirty="0">
                <a:ea typeface="ＭＳ Ｐゴシック" charset="0"/>
                <a:cs typeface="ＭＳ Ｐゴシック" charset="0"/>
              </a:rPr>
              <a:t>(abrupte overgangen van zacht naar hard</a:t>
            </a:r>
            <a:r>
              <a:rPr lang="nl-NL" sz="1800" dirty="0" smtClean="0">
                <a:ea typeface="ＭＳ Ｐゴシック" charset="0"/>
                <a:cs typeface="ＭＳ Ｐゴシック" charset="0"/>
              </a:rPr>
              <a:t>)</a:t>
            </a:r>
          </a:p>
          <a:p>
            <a:endParaRPr lang="nl-NL" sz="1800" dirty="0">
              <a:ea typeface="ＭＳ Ｐゴシック" charset="0"/>
              <a:cs typeface="ＭＳ Ｐゴシック" charset="0"/>
            </a:endParaRPr>
          </a:p>
          <a:p>
            <a:r>
              <a:rPr lang="nl-NL" sz="1800" b="1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Fragmentarisch</a:t>
            </a:r>
            <a:r>
              <a:rPr lang="nl-NL" sz="18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nl-NL" sz="1800" dirty="0">
                <a:ea typeface="ＭＳ Ｐゴシック" charset="0"/>
                <a:cs typeface="ＭＳ Ｐゴシック" charset="0"/>
              </a:rPr>
              <a:t>(motieven worden steeds herhaald en gevarieerd</a:t>
            </a:r>
            <a:r>
              <a:rPr lang="nl-NL" sz="1800" dirty="0" smtClean="0">
                <a:ea typeface="ＭＳ Ｐゴシック" charset="0"/>
                <a:cs typeface="ＭＳ Ｐゴシック" charset="0"/>
              </a:rPr>
              <a:t>)</a:t>
            </a:r>
          </a:p>
          <a:p>
            <a:endParaRPr lang="nl-NL" sz="1800" dirty="0">
              <a:ea typeface="ＭＳ Ｐゴシック" charset="0"/>
              <a:cs typeface="ＭＳ Ｐゴシック" charset="0"/>
            </a:endParaRPr>
          </a:p>
          <a:p>
            <a:r>
              <a:rPr lang="nl-NL" sz="1800" dirty="0">
                <a:ea typeface="ＭＳ Ｐゴシック" charset="0"/>
                <a:cs typeface="ＭＳ Ｐゴシック" charset="0"/>
              </a:rPr>
              <a:t>Ritme als basis van muziek</a:t>
            </a:r>
            <a:r>
              <a:rPr lang="nl-NL" sz="1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, complex en </a:t>
            </a:r>
            <a:r>
              <a:rPr lang="nl-NL" sz="18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grillig</a:t>
            </a:r>
          </a:p>
          <a:p>
            <a:endParaRPr lang="nl-NL" sz="1800" dirty="0">
              <a:ea typeface="ＭＳ Ｐゴシック" charset="0"/>
              <a:cs typeface="ＭＳ Ｐゴシック" charset="0"/>
            </a:endParaRPr>
          </a:p>
          <a:p>
            <a:r>
              <a:rPr lang="nl-NL" sz="1800" dirty="0">
                <a:ea typeface="ＭＳ Ｐゴシック" charset="0"/>
                <a:cs typeface="ＭＳ Ｐゴシック" charset="0"/>
              </a:rPr>
              <a:t>Gebruik van </a:t>
            </a:r>
            <a:r>
              <a:rPr lang="nl-NL" sz="1800" b="1" u="sng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dissonanten</a:t>
            </a:r>
          </a:p>
          <a:p>
            <a:endParaRPr lang="nl-NL" sz="1800" b="1" u="sng" dirty="0">
              <a:ea typeface="ＭＳ Ｐゴシック" charset="0"/>
              <a:cs typeface="ＭＳ Ｐゴシック" charset="0"/>
            </a:endParaRPr>
          </a:p>
          <a:p>
            <a:r>
              <a:rPr lang="nl-NL" sz="1800" b="1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Spreekgezang</a:t>
            </a:r>
          </a:p>
          <a:p>
            <a:endParaRPr lang="nl-NL" sz="1800" b="1" u="sng" dirty="0">
              <a:ea typeface="ＭＳ Ｐゴシック" charset="0"/>
              <a:cs typeface="ＭＳ Ｐゴシック" charset="0"/>
            </a:endParaRPr>
          </a:p>
          <a:p>
            <a:endParaRPr lang="nl-NL" sz="1800" dirty="0">
              <a:ea typeface="ＭＳ Ｐゴシック" charset="0"/>
              <a:cs typeface="ＭＳ Ｐゴシック" charset="0"/>
            </a:endParaRPr>
          </a:p>
          <a:p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304071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Voorbeelden</a:t>
            </a:r>
          </a:p>
          <a:p>
            <a:endParaRPr lang="nl-NL" dirty="0"/>
          </a:p>
          <a:p>
            <a:endParaRPr lang="nl-NL" dirty="0" smtClean="0"/>
          </a:p>
          <a:p>
            <a:r>
              <a:rPr lang="nl-NL" dirty="0">
                <a:hlinkClick r:id="rId2"/>
              </a:rPr>
              <a:t>http://static.digischool.nl/mu/leerlingen/geschiedenis/20e_eeuw/</a:t>
            </a:r>
            <a:r>
              <a:rPr lang="nl-NL" dirty="0" smtClean="0">
                <a:hlinkClick r:id="rId2"/>
              </a:rPr>
              <a:t>expressionisme.htm</a:t>
            </a:r>
            <a:endParaRPr lang="nl-NL" dirty="0" smtClean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4036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09600" indent="-609600" eaLnBrk="1" hangingPunct="1"/>
            <a:r>
              <a:rPr lang="en-US" sz="2800" dirty="0" err="1">
                <a:ea typeface="ＭＳ Ｐゴシック" charset="0"/>
                <a:cs typeface="ＭＳ Ｐゴシック" charset="0"/>
              </a:rPr>
              <a:t>Componisten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van begin 20e 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eeuw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(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bv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. 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Strawinksy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) 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hebben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veel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belangstelling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voor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Jazz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en </a:t>
            </a:r>
            <a:r>
              <a:rPr lang="en-US" sz="2800" b="1" dirty="0" err="1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volksmuziek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.</a:t>
            </a:r>
          </a:p>
          <a:p>
            <a:pPr marL="609600" indent="-609600" eaLnBrk="1" hangingPunct="1">
              <a:buFont typeface="Wingdings" charset="0"/>
              <a:buNone/>
            </a:pPr>
            <a:r>
              <a:rPr lang="en-US" sz="2800" dirty="0">
                <a:ea typeface="ＭＳ Ｐゴシック" charset="0"/>
                <a:cs typeface="ＭＳ Ｐゴシック" charset="0"/>
              </a:rPr>
              <a:t>	</a:t>
            </a:r>
          </a:p>
          <a:p>
            <a:pPr marL="609600" indent="-609600" eaLnBrk="1" hangingPunct="1">
              <a:buFont typeface="Wingdings" charset="0"/>
              <a:buAutoNum type="arabicPeriod"/>
            </a:pPr>
            <a:r>
              <a:rPr lang="en-US" sz="2800" dirty="0" err="1">
                <a:ea typeface="ＭＳ Ｐゴシック" charset="0"/>
                <a:cs typeface="ＭＳ Ｐゴシック" charset="0"/>
              </a:rPr>
              <a:t>Interesse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in 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ingewikkelde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ritmische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structuren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die 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ook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in de jazz 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te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vinden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zijn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.</a:t>
            </a:r>
          </a:p>
          <a:p>
            <a:pPr marL="609600" indent="-609600" eaLnBrk="1" hangingPunct="1">
              <a:buFont typeface="Wingdings" charset="0"/>
              <a:buAutoNum type="arabicPeriod"/>
            </a:pPr>
            <a:r>
              <a:rPr lang="en-US" sz="2800" dirty="0" err="1">
                <a:ea typeface="ＭＳ Ｐゴシック" charset="0"/>
                <a:cs typeface="ＭＳ Ｐゴシック" charset="0"/>
              </a:rPr>
              <a:t>Interesse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in </a:t>
            </a:r>
            <a:r>
              <a:rPr lang="en-US" sz="2800" dirty="0" err="1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primitieve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en </a:t>
            </a:r>
            <a:r>
              <a:rPr lang="en-US" sz="2800" dirty="0" err="1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expressieve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muziek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(jazz is “ 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volksmuziek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” van </a:t>
            </a:r>
            <a:r>
              <a:rPr lang="en-US" sz="2800" u="sng" dirty="0" err="1">
                <a:ea typeface="ＭＳ Ｐゴシック" charset="0"/>
                <a:cs typeface="ＭＳ Ｐゴシック" charset="0"/>
              </a:rPr>
              <a:t>Amerika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)</a:t>
            </a:r>
          </a:p>
          <a:p>
            <a:pPr marL="609600" indent="-609600" eaLnBrk="1" hangingPunct="1">
              <a:buFont typeface="Wingdings" charset="0"/>
              <a:buNone/>
            </a:pPr>
            <a:endParaRPr lang="en-US" sz="28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609600" indent="-609600" eaLnBrk="1" hangingPunct="1">
              <a:buFont typeface="Wingdings" charset="0"/>
              <a:buNone/>
            </a:pPr>
            <a:endParaRPr lang="en-US" sz="28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609600" indent="-609600" eaLnBrk="1" hangingPunct="1">
              <a:buFont typeface="Wingdings" charset="0"/>
              <a:buNone/>
            </a:pPr>
            <a:endParaRPr lang="nl-NL" sz="28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91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 Zwart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 Zwart .thmx</Template>
  <TotalTime>77</TotalTime>
  <Words>928</Words>
  <Application>Microsoft Macintosh PowerPoint</Application>
  <PresentationFormat>Diavoorstelling (4:3)</PresentationFormat>
  <Paragraphs>133</Paragraphs>
  <Slides>26</Slides>
  <Notes>1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2" baseType="lpstr">
      <vt:lpstr>Calibri</vt:lpstr>
      <vt:lpstr>ＭＳ Ｐゴシック</vt:lpstr>
      <vt:lpstr>Verdana</vt:lpstr>
      <vt:lpstr>Wingdings</vt:lpstr>
      <vt:lpstr>Arial</vt:lpstr>
      <vt:lpstr> Zwart </vt:lpstr>
      <vt:lpstr>Herhaling V6</vt:lpstr>
      <vt:lpstr>PowerPoint-presentatie</vt:lpstr>
      <vt:lpstr>De 20e eeuw </vt:lpstr>
      <vt:lpstr>Expressionisme</vt:lpstr>
      <vt:lpstr> </vt:lpstr>
      <vt:lpstr>PowerPoint-presentatie</vt:lpstr>
      <vt:lpstr>Kenmerken moderne muziek</vt:lpstr>
      <vt:lpstr>PowerPoint-presentatie</vt:lpstr>
      <vt:lpstr>PowerPoint-presentatie</vt:lpstr>
      <vt:lpstr>PowerPoint-presentatie</vt:lpstr>
      <vt:lpstr>Jazz en Blues</vt:lpstr>
      <vt:lpstr>Jazz Muziek</vt:lpstr>
      <vt:lpstr>Belangrijk begrippen Jazz en Blues</vt:lpstr>
      <vt:lpstr>Volksmuziek Bartok</vt:lpstr>
      <vt:lpstr>PowerPoint-presentatie</vt:lpstr>
      <vt:lpstr>Volkskunst als bron</vt:lpstr>
      <vt:lpstr>PowerPoint-presentatie</vt:lpstr>
      <vt:lpstr>Vraag 1</vt:lpstr>
      <vt:lpstr>PowerPoint-presentatie</vt:lpstr>
      <vt:lpstr>Antwoord</vt:lpstr>
      <vt:lpstr>Vraag 2</vt:lpstr>
      <vt:lpstr>PowerPoint-presentatie</vt:lpstr>
      <vt:lpstr>Antwoorden</vt:lpstr>
      <vt:lpstr>Vraag 23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Herhaling</dc:title>
  <dc:creator>ATC</dc:creator>
  <cp:lastModifiedBy>Microsoft Office-gebruiker</cp:lastModifiedBy>
  <cp:revision>48</cp:revision>
  <dcterms:created xsi:type="dcterms:W3CDTF">2014-01-05T12:02:04Z</dcterms:created>
  <dcterms:modified xsi:type="dcterms:W3CDTF">2017-10-15T13:58:09Z</dcterms:modified>
</cp:coreProperties>
</file>